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2" r:id="rId17"/>
    <p:sldId id="270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76" r:id="rId30"/>
    <p:sldId id="285" r:id="rId31"/>
    <p:sldId id="296" r:id="rId32"/>
    <p:sldId id="286" r:id="rId33"/>
    <p:sldId id="287" r:id="rId34"/>
    <p:sldId id="288" r:id="rId35"/>
    <p:sldId id="292" r:id="rId36"/>
    <p:sldId id="293" r:id="rId37"/>
    <p:sldId id="294" r:id="rId38"/>
    <p:sldId id="289" r:id="rId39"/>
    <p:sldId id="290" r:id="rId40"/>
    <p:sldId id="29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o Kevin" initials="H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BE2"/>
    <a:srgbClr val="FF5050"/>
    <a:srgbClr val="A7A7A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63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591CC-6F9A-4B26-A56F-6894FA80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C43B2-0426-4ED5-A509-69B217413D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+mn-ea"/>
                <a:ea typeface="+mn-ea"/>
              </a:rPr>
              <a:t>SVM</a:t>
            </a:r>
            <a:endParaRPr lang="zh-CN" altLang="en-US" sz="7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</a:rPr>
              <a:t>Support Vector Machines</a:t>
            </a:r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支持向量机</a:t>
            </a:r>
            <a:endParaRPr lang="zh-CN" altLang="en-US" b="1" dirty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196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+mn-ea"/>
                <a:ea typeface="+mn-ea"/>
              </a:rPr>
              <a:t>如何最大化边界？</a:t>
            </a:r>
            <a:endParaRPr lang="zh-CN" altLang="en-US" sz="4000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00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/>
              <a:t>这是一个受限优化问题</a:t>
            </a:r>
            <a:r>
              <a:rPr lang="en-US" altLang="zh-CN" b="1" dirty="0"/>
              <a:t>(constrained optimization)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/>
              <a:t>优化：追求的是最大化边界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/>
              <a:t>受限：尽可能地远离支持向量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/>
              <a:t>解决：拉格朗日乘数法</a:t>
            </a:r>
            <a:r>
              <a:rPr lang="en-US" altLang="zh-CN" b="1" dirty="0"/>
              <a:t>(</a:t>
            </a:r>
            <a:r>
              <a:rPr lang="en-US" altLang="zh-CN" b="1" dirty="0" err="1"/>
              <a:t>lagrange</a:t>
            </a:r>
            <a:r>
              <a:rPr lang="en-US" altLang="zh-CN" b="1" dirty="0"/>
              <a:t> multipliers method)</a:t>
            </a:r>
            <a:endParaRPr lang="en-US" altLang="zh-CN" b="1" dirty="0"/>
          </a:p>
        </p:txBody>
      </p:sp>
      <p:grpSp>
        <p:nvGrpSpPr>
          <p:cNvPr id="48" name="组合 47"/>
          <p:cNvGrpSpPr/>
          <p:nvPr/>
        </p:nvGrpSpPr>
        <p:grpSpPr>
          <a:xfrm>
            <a:off x="325828" y="4272280"/>
            <a:ext cx="4109890" cy="2332102"/>
            <a:chOff x="1278813" y="1501666"/>
            <a:chExt cx="7828072" cy="4441934"/>
          </a:xfrm>
        </p:grpSpPr>
        <p:cxnSp>
          <p:nvCxnSpPr>
            <p:cNvPr id="49" name="直接连接符 48"/>
            <p:cNvCxnSpPr/>
            <p:nvPr/>
          </p:nvCxnSpPr>
          <p:spPr>
            <a:xfrm flipH="1">
              <a:off x="4493173" y="1501666"/>
              <a:ext cx="1692825" cy="444193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椭圆 49"/>
            <p:cNvSpPr/>
            <p:nvPr/>
          </p:nvSpPr>
          <p:spPr>
            <a:xfrm>
              <a:off x="2484877" y="2370576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971307" y="277777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539195" y="214645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209229" y="227639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684120" y="2679619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888415" y="3337418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427069" y="2840530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484877" y="3481524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298522" y="297600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553398" y="3994780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278813" y="3577981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107083" y="3158085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595031" y="3286427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2971309" y="3237873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3175604" y="389567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772066" y="4039778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2631366" y="3914887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3175604" y="3891678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3874212" y="4445466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262843" y="484612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759518" y="2095175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7149662" y="3325020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7636092" y="3732216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7965527" y="3325020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8371489" y="3738865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6348905" y="3634063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6553200" y="4291862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7091854" y="3794974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7149662" y="4435968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6622502" y="2635279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5709416" y="4989572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5946064" y="4024808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8771868" y="4112529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8259816" y="4240871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636094" y="4192317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840389" y="4850116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436851" y="4994222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311790" y="4877350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7840389" y="4846122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8436851" y="4990228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拉格朗日乘数法</a:t>
            </a: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3471" y="1559523"/>
            <a:ext cx="7240263" cy="3002317"/>
            <a:chOff x="723471" y="1559523"/>
            <a:chExt cx="9891617" cy="410175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23471" y="1559523"/>
              <a:ext cx="9891617" cy="85351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540" y="2460599"/>
              <a:ext cx="8984759" cy="3200677"/>
            </a:xfrm>
            <a:prstGeom prst="rect">
              <a:avLst/>
            </a:prstGeom>
          </p:spPr>
        </p:pic>
      </p:grp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6639" y="4596653"/>
            <a:ext cx="8231711" cy="2088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解题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040" y="298769"/>
            <a:ext cx="7111521" cy="18043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3240"/>
            <a:ext cx="7478636" cy="4209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1" y="3732601"/>
            <a:ext cx="4830470" cy="246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现实生活中的问题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9306560" cy="71437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>
                <a:solidFill>
                  <a:schemeClr val="accent1"/>
                </a:solidFill>
              </a:rPr>
              <a:t>纸杯蛋糕</a:t>
            </a:r>
            <a:r>
              <a:rPr lang="en-US" altLang="zh-CN" b="1" dirty="0"/>
              <a:t>(cupcakes)  VS  </a:t>
            </a:r>
            <a:r>
              <a:rPr lang="zh-CN" altLang="en-US" b="1" dirty="0">
                <a:solidFill>
                  <a:srgbClr val="FF0000"/>
                </a:solidFill>
              </a:rPr>
              <a:t>松糕</a:t>
            </a:r>
            <a:r>
              <a:rPr lang="en-US" altLang="zh-CN" b="1" dirty="0"/>
              <a:t>(muffins)</a:t>
            </a:r>
            <a:endParaRPr lang="zh-CN" altLang="en-US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240" y="2352675"/>
            <a:ext cx="3108984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55" y="3276918"/>
            <a:ext cx="3490170" cy="28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550055" y="3204507"/>
            <a:ext cx="734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5050"/>
                </a:solidFill>
              </a:rPr>
              <a:t>如何判断一个蛋糕是</a:t>
            </a:r>
            <a:r>
              <a:rPr lang="zh-CN" altLang="en-US" sz="4400" b="1" dirty="0">
                <a:solidFill>
                  <a:srgbClr val="4472C4"/>
                </a:solidFill>
              </a:rPr>
              <a:t>纸杯蛋糕</a:t>
            </a:r>
            <a:r>
              <a:rPr lang="zh-CN" altLang="en-US" sz="4400" b="1" dirty="0">
                <a:solidFill>
                  <a:srgbClr val="FF5050"/>
                </a:solidFill>
              </a:rPr>
              <a:t>还是</a:t>
            </a:r>
            <a:r>
              <a:rPr lang="zh-CN" altLang="en-US" sz="4400" b="1" dirty="0">
                <a:solidFill>
                  <a:srgbClr val="FF0000"/>
                </a:solidFill>
              </a:rPr>
              <a:t>松糕</a:t>
            </a:r>
            <a:r>
              <a:rPr lang="zh-CN" altLang="en-US" sz="4400" b="1" dirty="0">
                <a:solidFill>
                  <a:srgbClr val="FF5050"/>
                </a:solidFill>
              </a:rPr>
              <a:t>？</a:t>
            </a:r>
            <a:endParaRPr lang="zh-CN" altLang="en-US" sz="4400" b="1" dirty="0">
              <a:solidFill>
                <a:srgbClr val="FF505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528" y="2306159"/>
            <a:ext cx="5768840" cy="37188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63340" y="2990996"/>
            <a:ext cx="4465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/>
                </a:solidFill>
              </a:rPr>
              <a:t>不够严谨！</a:t>
            </a:r>
            <a:endParaRPr lang="zh-CN" altLang="en-US" sz="6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蛋糕分类器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+mn-ea"/>
              </a:rPr>
              <a:t>1.</a:t>
            </a:r>
            <a:r>
              <a:rPr lang="zh-CN" altLang="en-US" b="1" dirty="0">
                <a:latin typeface="+mn-ea"/>
              </a:rPr>
              <a:t>找到数据</a:t>
            </a:r>
            <a:endParaRPr lang="en-US" altLang="zh-CN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+mn-ea"/>
              </a:rPr>
              <a:t>2.</a:t>
            </a:r>
            <a:r>
              <a:rPr lang="zh-CN" altLang="en-US" b="1" dirty="0">
                <a:latin typeface="+mn-ea"/>
              </a:rPr>
              <a:t>把数据应用到合适的科学模型</a:t>
            </a:r>
            <a:endParaRPr lang="en-US" altLang="zh-CN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+mn-ea"/>
              </a:rPr>
              <a:t>3.</a:t>
            </a:r>
            <a:r>
              <a:rPr lang="zh-CN" altLang="en-US" b="1" dirty="0">
                <a:latin typeface="+mn-ea"/>
              </a:rPr>
              <a:t>测试并查看结果</a:t>
            </a:r>
            <a:endParaRPr lang="zh-CN" altLang="en-US" b="1" dirty="0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蛋糕分类器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+mn-ea"/>
              </a:rPr>
              <a:t>1.</a:t>
            </a:r>
            <a:r>
              <a:rPr lang="zh-CN" altLang="en-US" b="1" dirty="0">
                <a:latin typeface="+mn-ea"/>
              </a:rPr>
              <a:t>找到数据</a:t>
            </a:r>
            <a:endParaRPr lang="en-US" altLang="zh-CN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A7A7A7"/>
                </a:solidFill>
                <a:latin typeface="+mn-ea"/>
              </a:rPr>
              <a:t>2.</a:t>
            </a:r>
            <a:r>
              <a:rPr lang="zh-CN" altLang="en-US" b="1" dirty="0">
                <a:solidFill>
                  <a:srgbClr val="A7A7A7"/>
                </a:solidFill>
                <a:latin typeface="+mn-ea"/>
              </a:rPr>
              <a:t>把数据应用到合适的科学模型</a:t>
            </a:r>
            <a:endParaRPr lang="en-US" altLang="zh-CN" b="1" dirty="0">
              <a:solidFill>
                <a:srgbClr val="A7A7A7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A7A7A7"/>
                </a:solidFill>
                <a:latin typeface="+mn-ea"/>
              </a:rPr>
              <a:t>3.</a:t>
            </a:r>
            <a:r>
              <a:rPr lang="zh-CN" altLang="en-US" b="1" dirty="0">
                <a:solidFill>
                  <a:srgbClr val="A7A7A7"/>
                </a:solidFill>
                <a:latin typeface="+mn-ea"/>
              </a:rPr>
              <a:t>测试并查看结果</a:t>
            </a:r>
            <a:endParaRPr lang="zh-CN" altLang="en-US" b="1" dirty="0">
              <a:solidFill>
                <a:srgbClr val="A7A7A7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按照用料来分类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159" y="1789830"/>
            <a:ext cx="5709922" cy="1639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59" y="2514595"/>
            <a:ext cx="5993487" cy="1153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7" y="3621701"/>
            <a:ext cx="5169025" cy="17400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231" y="3246121"/>
            <a:ext cx="4372758" cy="33223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562" y="-556031"/>
            <a:ext cx="6569009" cy="27281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2327974"/>
            <a:ext cx="5593565" cy="4153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60874" y="2172165"/>
            <a:ext cx="22910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/>
              <a:t>···</a:t>
            </a:r>
            <a:endParaRPr lang="zh-CN" altLang="en-US" sz="16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1.</a:t>
            </a:r>
            <a:r>
              <a:rPr lang="zh-CN" altLang="en-US" b="1" dirty="0">
                <a:latin typeface="+mn-ea"/>
                <a:ea typeface="+mn-ea"/>
              </a:rPr>
              <a:t>找到数据</a:t>
            </a:r>
            <a:endParaRPr lang="zh-CN" altLang="en-US" b="1" dirty="0">
              <a:latin typeface="+mn-ea"/>
              <a:ea typeface="+mn-ea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1280157" y="2397032"/>
          <a:ext cx="963168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/>
                <a:gridCol w="982134"/>
                <a:gridCol w="1070187"/>
                <a:gridCol w="1070187"/>
                <a:gridCol w="1070187"/>
                <a:gridCol w="1070187"/>
                <a:gridCol w="1070187"/>
                <a:gridCol w="1070187"/>
                <a:gridCol w="10701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Recipe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Flour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Sugar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Butter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Milk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Egg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Baking powder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Salt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Vanilla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Muffin1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cups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½ cup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¼ cup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cup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eggs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tbsp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½ tsp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tsp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Cupcake1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cups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¾ cup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½ cup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cup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eggs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 tsp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½ tsp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 tsp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299961" y="918884"/>
            <a:ext cx="3647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</a:t>
            </a:r>
            <a:endParaRPr lang="en-US" altLang="zh-CN" dirty="0"/>
          </a:p>
          <a:p>
            <a:r>
              <a:rPr lang="en-US" altLang="zh-CN" dirty="0"/>
              <a:t>tsp: teaspoon  1</a:t>
            </a:r>
            <a:r>
              <a:rPr lang="zh-CN" altLang="en-US" dirty="0"/>
              <a:t>茶勺约为</a:t>
            </a:r>
            <a:r>
              <a:rPr lang="en-US" altLang="zh-CN" dirty="0"/>
              <a:t>5ml</a:t>
            </a:r>
            <a:endParaRPr lang="en-US" altLang="zh-CN" dirty="0"/>
          </a:p>
          <a:p>
            <a:r>
              <a:rPr lang="en-US" altLang="zh-CN" dirty="0" err="1"/>
              <a:t>tbsp:tablespoon</a:t>
            </a:r>
            <a:r>
              <a:rPr lang="en-US" altLang="zh-CN" dirty="0"/>
              <a:t>  1</a:t>
            </a:r>
            <a:r>
              <a:rPr lang="zh-CN" altLang="en-US" dirty="0"/>
              <a:t>汤匙为 </a:t>
            </a:r>
            <a:r>
              <a:rPr lang="en-US" altLang="zh-CN" dirty="0"/>
              <a:t>15g</a:t>
            </a:r>
            <a:endParaRPr lang="en-US" altLang="zh-CN" dirty="0"/>
          </a:p>
          <a:p>
            <a:r>
              <a:rPr lang="en-US" altLang="zh-CN" dirty="0"/>
              <a:t>Cup: 1</a:t>
            </a:r>
            <a:r>
              <a:rPr lang="zh-CN" altLang="en-US" dirty="0"/>
              <a:t>杯为</a:t>
            </a:r>
            <a:r>
              <a:rPr lang="en-US" altLang="zh-CN" dirty="0"/>
              <a:t>28.3495g</a:t>
            </a:r>
            <a:r>
              <a:rPr lang="zh-CN" altLang="en-US" dirty="0"/>
              <a:t>或</a:t>
            </a:r>
            <a:r>
              <a:rPr lang="en-US" altLang="zh-CN" dirty="0"/>
              <a:t>150ml</a:t>
            </a:r>
            <a:endParaRPr lang="en-US" altLang="zh-CN" dirty="0"/>
          </a:p>
          <a:p>
            <a:r>
              <a:rPr lang="zh-CN" altLang="en-US" dirty="0"/>
              <a:t>一个鸡蛋约重</a:t>
            </a:r>
            <a:r>
              <a:rPr lang="en-US" altLang="zh-CN" dirty="0"/>
              <a:t>50g</a:t>
            </a:r>
            <a:r>
              <a:rPr lang="zh-CN" altLang="en-US" dirty="0"/>
              <a:t>，容量</a:t>
            </a:r>
            <a:r>
              <a:rPr lang="en-US" altLang="zh-CN" dirty="0"/>
              <a:t>50ml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328213" y="4773002"/>
            <a:ext cx="753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70C0"/>
                </a:solidFill>
              </a:rPr>
              <a:t>分别取其排名前十的结果</a:t>
            </a:r>
            <a:endParaRPr lang="zh-CN" altLang="en-US" sz="4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1.</a:t>
            </a:r>
            <a:r>
              <a:rPr lang="zh-CN" altLang="en-US" b="1" dirty="0">
                <a:latin typeface="+mn-ea"/>
                <a:ea typeface="+mn-ea"/>
              </a:rPr>
              <a:t>找到数据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20840" y="2771258"/>
            <a:ext cx="4632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把体积容量换算为百分比方便计算</a:t>
            </a:r>
            <a:endParaRPr lang="zh-CN" altLang="en-US" sz="3200" b="1" dirty="0"/>
          </a:p>
        </p:txBody>
      </p:sp>
      <p:graphicFrame>
        <p:nvGraphicFramePr>
          <p:cNvPr id="8" name="表格 5"/>
          <p:cNvGraphicFramePr>
            <a:graphicFrameLocks noGrp="1"/>
          </p:cNvGraphicFramePr>
          <p:nvPr/>
        </p:nvGraphicFramePr>
        <p:xfrm>
          <a:off x="1280157" y="2397032"/>
          <a:ext cx="535093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/>
                <a:gridCol w="982134"/>
                <a:gridCol w="1070187"/>
                <a:gridCol w="1070187"/>
                <a:gridCol w="10701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Recipe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Flour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Sugar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Other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 volume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Muffin1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Cupcake1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···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6160" y="1501996"/>
            <a:ext cx="7599680" cy="519231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1.</a:t>
            </a:r>
            <a:r>
              <a:rPr lang="zh-CN" altLang="en-US" b="1" dirty="0">
                <a:latin typeface="+mn-ea"/>
                <a:ea typeface="+mn-ea"/>
              </a:rPr>
              <a:t>找到数据√</a:t>
            </a: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29858" y="3105834"/>
            <a:ext cx="473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+mn-ea"/>
              </a:rPr>
              <a:t>什么是支持向量机</a:t>
            </a:r>
            <a:r>
              <a:rPr lang="en-US" altLang="zh-CN" sz="3600" b="1" dirty="0">
                <a:latin typeface="+mn-ea"/>
              </a:rPr>
              <a:t>?</a:t>
            </a:r>
            <a:endParaRPr lang="zh-CN" altLang="en-US" sz="36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蛋糕分类器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A7A7A7"/>
                </a:solidFill>
                <a:latin typeface="+mn-ea"/>
              </a:rPr>
              <a:t>1.</a:t>
            </a:r>
            <a:r>
              <a:rPr lang="zh-CN" altLang="en-US" b="1" dirty="0">
                <a:solidFill>
                  <a:srgbClr val="A7A7A7"/>
                </a:solidFill>
                <a:latin typeface="+mn-ea"/>
              </a:rPr>
              <a:t>找到数据</a:t>
            </a:r>
            <a:endParaRPr lang="en-US" altLang="zh-CN" b="1" dirty="0">
              <a:solidFill>
                <a:srgbClr val="A7A7A7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+mn-ea"/>
              </a:rPr>
              <a:t>2.</a:t>
            </a:r>
            <a:r>
              <a:rPr lang="zh-CN" altLang="en-US" b="1" dirty="0">
                <a:latin typeface="+mn-ea"/>
              </a:rPr>
              <a:t>把数据应用到合适的科学模型</a:t>
            </a:r>
            <a:endParaRPr lang="en-US" altLang="zh-CN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A7A7A7"/>
                </a:solidFill>
                <a:latin typeface="+mn-ea"/>
              </a:rPr>
              <a:t>3.</a:t>
            </a:r>
            <a:r>
              <a:rPr lang="zh-CN" altLang="en-US" b="1" dirty="0">
                <a:solidFill>
                  <a:srgbClr val="A7A7A7"/>
                </a:solidFill>
                <a:latin typeface="+mn-ea"/>
              </a:rPr>
              <a:t>测试并查看结果</a:t>
            </a:r>
            <a:endParaRPr lang="zh-CN" altLang="en-US" b="1" dirty="0">
              <a:solidFill>
                <a:srgbClr val="A7A7A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663" y="5161484"/>
            <a:ext cx="10241662" cy="7285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2.</a:t>
            </a:r>
            <a:r>
              <a:rPr lang="zh-CN" altLang="en-US" b="1" dirty="0">
                <a:latin typeface="+mn-ea"/>
                <a:ea typeface="+mn-ea"/>
              </a:rPr>
              <a:t>把数据应用到合适的科学模型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62" y="4109833"/>
            <a:ext cx="5936494" cy="10516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38" y="1526673"/>
            <a:ext cx="4649862" cy="41558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1" y="1785532"/>
            <a:ext cx="3756986" cy="232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2.</a:t>
            </a:r>
            <a:r>
              <a:rPr lang="zh-CN" altLang="en-US" b="1" dirty="0">
                <a:latin typeface="+mn-ea"/>
                <a:ea typeface="+mn-ea"/>
              </a:rPr>
              <a:t>把数据应用到合适的科学模型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38200" y="1645920"/>
            <a:ext cx="9409391" cy="3951395"/>
            <a:chOff x="838200" y="1664970"/>
            <a:chExt cx="9409391" cy="395139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98094" y="1664970"/>
              <a:ext cx="4649497" cy="395139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64970"/>
              <a:ext cx="4759894" cy="3951395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673100"/>
            <a:ext cx="11023600" cy="5897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蛋糕分类器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A7A7A7"/>
                </a:solidFill>
                <a:latin typeface="+mn-ea"/>
              </a:rPr>
              <a:t>1.</a:t>
            </a:r>
            <a:r>
              <a:rPr lang="zh-CN" altLang="en-US" b="1" dirty="0">
                <a:solidFill>
                  <a:srgbClr val="A7A7A7"/>
                </a:solidFill>
                <a:latin typeface="+mn-ea"/>
              </a:rPr>
              <a:t>找到数据</a:t>
            </a:r>
            <a:endParaRPr lang="en-US" altLang="zh-CN" b="1" dirty="0">
              <a:solidFill>
                <a:srgbClr val="A7A7A7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A7A7A7"/>
                </a:solidFill>
                <a:latin typeface="+mn-ea"/>
              </a:rPr>
              <a:t>2.</a:t>
            </a:r>
            <a:r>
              <a:rPr lang="zh-CN" altLang="en-US" b="1" dirty="0">
                <a:solidFill>
                  <a:srgbClr val="A7A7A7"/>
                </a:solidFill>
                <a:latin typeface="+mn-ea"/>
              </a:rPr>
              <a:t>把数据应用到合适的科学模型</a:t>
            </a:r>
            <a:endParaRPr lang="en-US" altLang="zh-CN" b="1" dirty="0">
              <a:solidFill>
                <a:srgbClr val="A7A7A7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+mn-ea"/>
              </a:rPr>
              <a:t>3.</a:t>
            </a:r>
            <a:r>
              <a:rPr lang="zh-CN" altLang="en-US" b="1" dirty="0">
                <a:latin typeface="+mn-ea"/>
              </a:rPr>
              <a:t>测试并查看结果</a:t>
            </a:r>
            <a:endParaRPr lang="zh-CN" altLang="en-US" b="1" dirty="0"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3.</a:t>
            </a:r>
            <a:r>
              <a:rPr lang="zh-CN" altLang="en-US" b="1" dirty="0">
                <a:latin typeface="+mn-ea"/>
                <a:ea typeface="+mn-ea"/>
              </a:rPr>
              <a:t>测试并查看结果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825" y="5185630"/>
            <a:ext cx="6907975" cy="10675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25" y="3002280"/>
            <a:ext cx="4068255" cy="20505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1514"/>
            <a:ext cx="10515600" cy="10102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3.</a:t>
            </a:r>
            <a:r>
              <a:rPr lang="zh-CN" altLang="en-US" b="1" dirty="0">
                <a:latin typeface="+mn-ea"/>
                <a:ea typeface="+mn-ea"/>
              </a:rPr>
              <a:t>测试并查看结果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825" y="5185630"/>
            <a:ext cx="6907975" cy="10675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25" y="3002280"/>
            <a:ext cx="4068255" cy="20505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2280"/>
            <a:ext cx="3317240" cy="30933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71514"/>
            <a:ext cx="10515600" cy="10102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56451"/>
            <a:ext cx="10515600" cy="2351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更高的维度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02300"/>
            <a:ext cx="3373031" cy="27795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25604"/>
          <a:stretch>
            <a:fillRect/>
          </a:stretch>
        </p:blipFill>
        <p:spPr>
          <a:xfrm>
            <a:off x="4399279" y="2102301"/>
            <a:ext cx="3154681" cy="27796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90560" y="2194560"/>
            <a:ext cx="2733040" cy="2687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7800" y="5506720"/>
            <a:ext cx="223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二维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980940" y="5506720"/>
            <a:ext cx="223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三维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542020" y="5506720"/>
            <a:ext cx="223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四维或更高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542020" y="3353554"/>
            <a:ext cx="223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难以用图像表示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更高的维度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0760" y="2085340"/>
            <a:ext cx="2733040" cy="2687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52220" y="5097417"/>
            <a:ext cx="223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四维或更高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252220" y="3244334"/>
            <a:ext cx="223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难以用图像表示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75480" y="2026920"/>
            <a:ext cx="387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但是很容易用代码表示，类比一下</a:t>
            </a:r>
            <a:endParaRPr lang="zh-CN" alt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541520" y="5097417"/>
            <a:ext cx="7172960" cy="600164"/>
          </a:xfrm>
          <a:prstGeom prst="rect">
            <a:avLst/>
          </a:prstGeom>
          <a:solidFill>
            <a:srgbClr val="2E34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sugar_butter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recipes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[[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‘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3BE8C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Sugar</a:t>
            </a:r>
            <a:r>
              <a:rPr lang="en-US" altLang="zh-CN" sz="1100" dirty="0">
                <a:solidFill>
                  <a:srgbClr val="A3BE8C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’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A3BE8C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‘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3BE8C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Butter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A3BE8C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’, ‘Milk’, ‘Eggs’, ‘Flour’, ‘Baking Powder’, ‘Vanilla’, ‘Salt’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]].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values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type_label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np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where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recipes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3BE8C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'Type'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==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3BE8C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'Muffin'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B48EAD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B48EAD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7720" y="2483879"/>
            <a:ext cx="3774372" cy="12689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734" y="614120"/>
            <a:ext cx="2599946" cy="225864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15" idx="1"/>
          </p:cNvCxnSpPr>
          <p:nvPr/>
        </p:nvCxnSpPr>
        <p:spPr>
          <a:xfrm flipH="1">
            <a:off x="5130800" y="1743440"/>
            <a:ext cx="4059934" cy="33539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4968240" y="3752849"/>
            <a:ext cx="792480" cy="13445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虚假的训练集</a:t>
            </a:r>
            <a:r>
              <a:rPr lang="en-US" altLang="zh-CN" b="1" dirty="0">
                <a:latin typeface="+mn-ea"/>
                <a:ea typeface="+mn-ea"/>
              </a:rPr>
              <a:t>			</a:t>
            </a:r>
            <a:r>
              <a:rPr lang="zh-CN" altLang="en-US" b="1" dirty="0">
                <a:latin typeface="+mn-ea"/>
                <a:ea typeface="+mn-ea"/>
              </a:rPr>
              <a:t>真正的训练集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372" y="1493520"/>
            <a:ext cx="4084555" cy="3642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7735" y="5449054"/>
            <a:ext cx="443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为了好看的图像而任意修改数据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3520"/>
            <a:ext cx="4077915" cy="3642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17043" y="5449054"/>
            <a:ext cx="443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即使产生了不和谐的图像也不在乎</a:t>
            </a:r>
            <a:endParaRPr lang="zh-CN" altLang="en-US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t="50209" r="50103"/>
          <a:stretch>
            <a:fillRect/>
          </a:stretch>
        </p:blipFill>
        <p:spPr>
          <a:xfrm>
            <a:off x="593372" y="1493520"/>
            <a:ext cx="4264529" cy="37947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t="50349" r="50046"/>
          <a:stretch>
            <a:fillRect/>
          </a:stretch>
        </p:blipFill>
        <p:spPr>
          <a:xfrm>
            <a:off x="6096000" y="1493520"/>
            <a:ext cx="4102771" cy="3642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参数</a:t>
            </a:r>
            <a:r>
              <a:rPr lang="en-US" altLang="zh-CN" b="1" dirty="0">
                <a:latin typeface="+mn-ea"/>
                <a:ea typeface="+mn-ea"/>
              </a:rPr>
              <a:t>C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6760" y="1838960"/>
            <a:ext cx="10607040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C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是惩罚系数，即对误差的宽容度。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C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越高，说明越不能容忍出现误差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,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容易过拟合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(overfitting)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C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越小，容易欠拟合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(underfitting)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C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过大或过小，都会导致泛化能力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(generalization ability)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变差。</a:t>
            </a:r>
            <a:endParaRPr lang="zh-CN" altLang="en-US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3185044"/>
            <a:ext cx="10428553" cy="33282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6760" y="2987040"/>
            <a:ext cx="914400" cy="198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直观介绍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84877" y="237057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71307" y="27777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539195" y="214645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09229" y="227639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84120" y="2679619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888415" y="333741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27069" y="284053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84877" y="3481524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298522" y="297600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553398" y="399478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78813" y="3577981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07083" y="315808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95031" y="328642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971309" y="3237873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75604" y="38956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72066" y="40397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631366" y="391488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175604" y="38916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874212" y="444546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149662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636092" y="37322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965527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371489" y="3738865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348905" y="3634063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553200" y="429186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091854" y="3794974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149662" y="443596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622502" y="263527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09416" y="498957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946064" y="402480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771868" y="411252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259816" y="4240871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36094" y="4192317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840389" y="48501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436851" y="49942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11790" y="487735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840389" y="48461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436851" y="499022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262843" y="484612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 flipH="1">
            <a:off x="4493172" y="1501666"/>
            <a:ext cx="1692825" cy="44419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493172" y="1511249"/>
            <a:ext cx="1692825" cy="44419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4993728" y="1178472"/>
            <a:ext cx="796158" cy="48991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3372997" y="1999458"/>
            <a:ext cx="3944173" cy="35145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3279629" y="94540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6557014" y="944381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</a:t>
            </a:r>
            <a:r>
              <a:rPr lang="zh-CN" altLang="en-US" b="1" dirty="0"/>
              <a:t>用最佳方法</a:t>
            </a:r>
            <a:r>
              <a:rPr lang="zh-CN" altLang="en-US" sz="1800" b="1" dirty="0"/>
              <a:t>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8160818" y="2494953"/>
            <a:ext cx="428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无数条直线，无数种方法</a:t>
            </a:r>
            <a:endParaRPr lang="zh-CN" altLang="en-US" b="1" dirty="0"/>
          </a:p>
        </p:txBody>
      </p:sp>
      <p:sp>
        <p:nvSpPr>
          <p:cNvPr id="64" name="椭圆 63"/>
          <p:cNvSpPr/>
          <p:nvPr/>
        </p:nvSpPr>
        <p:spPr>
          <a:xfrm>
            <a:off x="4759518" y="209517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9" grpId="0"/>
      <p:bldP spid="62" grpId="0"/>
      <p:bldP spid="63" grpId="0"/>
      <p:bldP spid="6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gamma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6760" y="1838960"/>
            <a:ext cx="10607040" cy="4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gamma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越大，支持向量越少，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gamma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值越小，支持向量越多。支持向量的个数影响训练与预测的速度。</a:t>
            </a:r>
            <a:endParaRPr lang="zh-CN" altLang="en-US" b="1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2868179"/>
            <a:ext cx="10428553" cy="33282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8153" y="4164816"/>
            <a:ext cx="914400" cy="198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87255" y="1508760"/>
            <a:ext cx="5593774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一开始呈现的训练数据的图像是修改过的，此时若取一个较大的值，就会出现为了保证严格正确的分类，超平面的边界变得很窄，这时就需要修改参数</a:t>
            </a:r>
            <a:r>
              <a:rPr lang="en-US" altLang="zh-CN" b="1" dirty="0"/>
              <a:t>C</a:t>
            </a:r>
            <a:r>
              <a:rPr lang="zh-CN" altLang="en-US" b="1" dirty="0"/>
              <a:t>来拟合一个对误差宽容度适宜的模型</a:t>
            </a:r>
            <a:endParaRPr lang="zh-CN" altLang="en-US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6456680" y="1508760"/>
            <a:ext cx="4102771" cy="3642360"/>
            <a:chOff x="3931920" y="2240280"/>
            <a:chExt cx="4102771" cy="364236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/>
            <a:srcRect t="50349" r="50046"/>
            <a:stretch>
              <a:fillRect/>
            </a:stretch>
          </p:blipFill>
          <p:spPr>
            <a:xfrm>
              <a:off x="3931920" y="2240280"/>
              <a:ext cx="4102771" cy="364236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562600" y="4201159"/>
              <a:ext cx="182880" cy="1499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54040" y="3767294"/>
              <a:ext cx="182880" cy="1499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12" y="3266362"/>
            <a:ext cx="4107536" cy="179847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87255" y="5110383"/>
            <a:ext cx="5593774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多次测试来取得一个合适的值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80587"/>
            <a:ext cx="10515600" cy="38414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56" y="1198532"/>
            <a:ext cx="4168501" cy="8001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46239" y="6024852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高</a:t>
            </a:r>
            <a:r>
              <a:rPr lang="en-US" altLang="zh-CN" b="1" dirty="0"/>
              <a:t>C</a:t>
            </a:r>
            <a:r>
              <a:rPr lang="zh-CN" altLang="en-US" b="1" dirty="0"/>
              <a:t>值，宽容度低</a:t>
            </a:r>
            <a:endParaRPr lang="en-US" altLang="zh-CN" b="1" dirty="0"/>
          </a:p>
          <a:p>
            <a:pPr algn="ctr"/>
            <a:r>
              <a:rPr lang="zh-CN" altLang="en-US" b="1" dirty="0"/>
              <a:t>硬边界</a:t>
            </a:r>
            <a:r>
              <a:rPr lang="en-US" altLang="zh-CN" b="1" dirty="0"/>
              <a:t>(soft margin)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097279" y="6026205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低</a:t>
            </a:r>
            <a:r>
              <a:rPr lang="en-US" altLang="zh-CN" b="1" dirty="0"/>
              <a:t>C</a:t>
            </a:r>
            <a:r>
              <a:rPr lang="zh-CN" altLang="en-US" b="1" dirty="0"/>
              <a:t>值，宽容度高</a:t>
            </a:r>
            <a:endParaRPr lang="en-US" altLang="zh-CN" b="1" dirty="0"/>
          </a:p>
          <a:p>
            <a:pPr algn="ctr"/>
            <a:r>
              <a:rPr lang="zh-CN" altLang="en-US" b="1" dirty="0"/>
              <a:t>软边界</a:t>
            </a:r>
            <a:r>
              <a:rPr lang="en-US" altLang="zh-CN" b="1" dirty="0"/>
              <a:t>(hard margin)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20" y="1168073"/>
            <a:ext cx="4033519" cy="8610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三（多）分类</a:t>
            </a:r>
            <a:r>
              <a:rPr lang="en-US" altLang="zh-CN" b="1" dirty="0">
                <a:latin typeface="+mn-ea"/>
                <a:ea typeface="+mn-ea"/>
              </a:rPr>
              <a:t>(multiple classes)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OVO</a:t>
            </a:r>
            <a:r>
              <a:rPr lang="zh-CN" altLang="en-US" dirty="0"/>
              <a:t>（一对一拆分 </a:t>
            </a:r>
            <a:r>
              <a:rPr lang="en-US" altLang="zh-CN" dirty="0"/>
              <a:t>one versus one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OVR</a:t>
            </a:r>
            <a:r>
              <a:rPr lang="zh-CN" altLang="en-US" dirty="0"/>
              <a:t>（一对多拆分 </a:t>
            </a:r>
            <a:r>
              <a:rPr lang="en-US" altLang="zh-CN" dirty="0"/>
              <a:t>one vs the rest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MVM</a:t>
            </a:r>
            <a:r>
              <a:rPr lang="zh-CN" altLang="en-US" dirty="0"/>
              <a:t>（多对多拆分 </a:t>
            </a:r>
            <a:r>
              <a:rPr lang="en-US" altLang="zh-CN" dirty="0"/>
              <a:t>multiple vs multiple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三（多）分类</a:t>
            </a:r>
            <a:r>
              <a:rPr lang="en-US" altLang="zh-CN" b="1" dirty="0">
                <a:latin typeface="+mn-ea"/>
                <a:ea typeface="+mn-ea"/>
              </a:rPr>
              <a:t>(multiple classes)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OVO</a:t>
            </a:r>
            <a:r>
              <a:rPr lang="zh-CN" altLang="en-US" dirty="0"/>
              <a:t>（一对一拆分 </a:t>
            </a:r>
            <a:r>
              <a:rPr lang="en-US" altLang="zh-CN" dirty="0"/>
              <a:t>one versus one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将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个类别中的两两类别数据进行组合，然后使用组合后的数据训练出来一个模型，从而产生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K(K-1)/2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个分类器，将这些分类器的结果进行融合，并将分类器的预测结果使用</a:t>
            </a:r>
            <a:r>
              <a:rPr lang="zh-CN" altLang="en-US" b="1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多数投票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的方式输出最终的预测结果值。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三（多）分类</a:t>
            </a:r>
            <a:r>
              <a:rPr lang="en-US" altLang="zh-CN" b="1" dirty="0">
                <a:latin typeface="+mn-ea"/>
                <a:ea typeface="+mn-ea"/>
              </a:rPr>
              <a:t>(multiple classes)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OVR</a:t>
            </a:r>
            <a:r>
              <a:rPr lang="zh-CN" altLang="en-US" dirty="0"/>
              <a:t>（一对多拆分 </a:t>
            </a:r>
            <a:r>
              <a:rPr lang="en-US" altLang="zh-CN" dirty="0"/>
              <a:t>one vs the rest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在一对多模型训练中，不是两两类别的组合，而是将每一个类别作为正例，其它剩余的样例作为反例分别来训练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个模型；然后在预测的时候，如果在这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个模型中，只有一个模型输出为正例，那么最终的预测结果就是属于该分类器的这个类别；如果产生</a:t>
            </a:r>
            <a:r>
              <a:rPr lang="zh-CN" altLang="en-US" b="1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多个正例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，那么则可以选择根据分类器的</a:t>
            </a:r>
            <a:r>
              <a:rPr lang="zh-CN" altLang="en-US" b="1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置信度作为指标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，来选择置信度最大的分类器作为最终结果，常见置信度：</a:t>
            </a:r>
            <a:r>
              <a:rPr lang="zh-CN" altLang="en-US" b="1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精确度、召回率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ea typeface="+mn-ea"/>
              </a:rPr>
              <a:t>OVO</a:t>
            </a:r>
            <a:r>
              <a:rPr lang="zh-CN" altLang="en-US" b="1" dirty="0">
                <a:latin typeface="+mn-ea"/>
                <a:ea typeface="+mn-ea"/>
              </a:rPr>
              <a:t>与</a:t>
            </a:r>
            <a:r>
              <a:rPr lang="en-US" altLang="zh-CN" b="1" dirty="0">
                <a:latin typeface="+mn-ea"/>
                <a:ea typeface="+mn-ea"/>
              </a:rPr>
              <a:t>OVR</a:t>
            </a:r>
            <a:r>
              <a:rPr lang="zh-CN" altLang="en-US" b="1" dirty="0">
                <a:latin typeface="+mn-ea"/>
                <a:ea typeface="+mn-ea"/>
              </a:rPr>
              <a:t>区别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88" y="1825625"/>
            <a:ext cx="89152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核技巧</a:t>
            </a:r>
            <a:r>
              <a:rPr lang="en-US" altLang="zh-CN" b="1" dirty="0">
                <a:latin typeface="+mn-ea"/>
                <a:ea typeface="+mn-ea"/>
              </a:rPr>
              <a:t>(kernel trick)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153160" y="3784600"/>
            <a:ext cx="38709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757680" y="3731260"/>
            <a:ext cx="106680" cy="106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57400" y="3736340"/>
            <a:ext cx="106680" cy="106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70680" y="3731260"/>
            <a:ext cx="106680" cy="106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417060" y="3731260"/>
            <a:ext cx="106680" cy="106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468880" y="3731260"/>
            <a:ext cx="106680" cy="106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694940" y="3731260"/>
            <a:ext cx="106680" cy="106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233420" y="3731260"/>
            <a:ext cx="106680" cy="106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3787140" y="2989580"/>
            <a:ext cx="0" cy="1488440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539240" y="306832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分类出错</a:t>
            </a:r>
            <a:endParaRPr lang="zh-CN" altLang="en-US" b="1" dirty="0"/>
          </a:p>
        </p:txBody>
      </p:sp>
      <p:sp>
        <p:nvSpPr>
          <p:cNvPr id="22" name="箭头: 右 21"/>
          <p:cNvSpPr/>
          <p:nvPr/>
        </p:nvSpPr>
        <p:spPr>
          <a:xfrm rot="20077386">
            <a:off x="5071053" y="3025295"/>
            <a:ext cx="2982758" cy="41318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 rot="20073686">
            <a:off x="5240020" y="2569074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映射到高维</a:t>
            </a:r>
            <a:endParaRPr lang="en-US" altLang="zh-CN" b="1" dirty="0"/>
          </a:p>
          <a:p>
            <a:r>
              <a:rPr lang="en-US" altLang="zh-CN" b="1" dirty="0"/>
              <a:t>x = x^2</a:t>
            </a:r>
            <a:endParaRPr lang="zh-CN" altLang="en-US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1633220" y="5208061"/>
            <a:ext cx="1778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F0000"/>
                </a:solidFill>
              </a:rPr>
              <a:t>×</a:t>
            </a:r>
            <a:endParaRPr lang="zh-CN" altLang="en-US" sz="11500" b="1" dirty="0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978900" y="5111541"/>
            <a:ext cx="1778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solidFill>
                  <a:srgbClr val="92D050"/>
                </a:solidFill>
              </a:rPr>
              <a:t>√</a:t>
            </a:r>
            <a:endParaRPr lang="zh-CN" altLang="en-US" sz="11500" b="1" dirty="0">
              <a:solidFill>
                <a:srgbClr val="92D05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23461" y="3862456"/>
            <a:ext cx="650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X</a:t>
            </a:r>
            <a:endParaRPr lang="zh-CN" altLang="en-US" sz="1050" b="1" dirty="0"/>
          </a:p>
        </p:txBody>
      </p:sp>
      <p:grpSp>
        <p:nvGrpSpPr>
          <p:cNvPr id="49" name="组合 48"/>
          <p:cNvGrpSpPr/>
          <p:nvPr/>
        </p:nvGrpSpPr>
        <p:grpSpPr>
          <a:xfrm>
            <a:off x="8229598" y="832164"/>
            <a:ext cx="3637284" cy="2078676"/>
            <a:chOff x="7609840" y="526303"/>
            <a:chExt cx="4876797" cy="269040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7609840" y="2739183"/>
              <a:ext cx="38709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8214360" y="2383582"/>
              <a:ext cx="106680" cy="1066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8514080" y="2598213"/>
              <a:ext cx="106680" cy="1066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579100" y="920650"/>
              <a:ext cx="106680" cy="1066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0843259" y="526303"/>
              <a:ext cx="106680" cy="1066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椭圆 28"/>
            <p:cNvSpPr/>
            <p:nvPr/>
          </p:nvSpPr>
          <p:spPr>
            <a:xfrm>
              <a:off x="8925559" y="2604960"/>
              <a:ext cx="106680" cy="10668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9151620" y="2467402"/>
              <a:ext cx="106680" cy="10668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9690100" y="2085648"/>
              <a:ext cx="106680" cy="10668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8757920" y="868848"/>
              <a:ext cx="0" cy="22961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8382003" y="645269"/>
              <a:ext cx="650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/>
                <a:t>X^2</a:t>
              </a:r>
              <a:endParaRPr lang="zh-CN" altLang="en-US" sz="1050" b="1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333430" y="2821291"/>
              <a:ext cx="650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/>
                <a:t>X</a:t>
              </a:r>
              <a:endParaRPr lang="zh-CN" altLang="en-US" sz="1050" b="1" dirty="0"/>
            </a:p>
          </p:txBody>
        </p:sp>
        <p:cxnSp>
          <p:nvCxnSpPr>
            <p:cNvPr id="42" name="直接连接符 41"/>
            <p:cNvCxnSpPr/>
            <p:nvPr/>
          </p:nvCxnSpPr>
          <p:spPr>
            <a:xfrm flipH="1">
              <a:off x="8112708" y="697021"/>
              <a:ext cx="3109012" cy="2519682"/>
            </a:xfrm>
            <a:prstGeom prst="line">
              <a:avLst/>
            </a:prstGeom>
            <a:ln w="381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10708637" y="1236924"/>
              <a:ext cx="177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假设直线为</a:t>
              </a:r>
              <a:r>
                <a:rPr lang="en-US" altLang="zh-CN" b="1" dirty="0"/>
                <a:t>x^2=x</a:t>
              </a:r>
              <a:endParaRPr lang="zh-CN" altLang="en-US" b="1" dirty="0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248301" y="3956781"/>
            <a:ext cx="3065652" cy="1186984"/>
            <a:chOff x="7983220" y="3947161"/>
            <a:chExt cx="3870960" cy="1498789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7983220" y="4359008"/>
              <a:ext cx="38709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/>
            <p:cNvSpPr/>
            <p:nvPr/>
          </p:nvSpPr>
          <p:spPr>
            <a:xfrm>
              <a:off x="8587740" y="4305668"/>
              <a:ext cx="106680" cy="1066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887460" y="4310748"/>
              <a:ext cx="106680" cy="1066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1000740" y="4305668"/>
              <a:ext cx="106680" cy="1066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247120" y="4305668"/>
              <a:ext cx="106680" cy="1066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9298940" y="4305668"/>
              <a:ext cx="106680" cy="10668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9525000" y="4305668"/>
              <a:ext cx="106680" cy="10668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0063480" y="4305668"/>
              <a:ext cx="106680" cy="10668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9063989" y="3947161"/>
              <a:ext cx="1510019" cy="1498789"/>
            </a:xfrm>
            <a:custGeom>
              <a:avLst/>
              <a:gdLst>
                <a:gd name="connsiteX0" fmla="*/ 0 w 1315720"/>
                <a:gd name="connsiteY0" fmla="*/ 0 h 1498789"/>
                <a:gd name="connsiteX1" fmla="*/ 690880 w 1315720"/>
                <a:gd name="connsiteY1" fmla="*/ 1498600 h 1498789"/>
                <a:gd name="connsiteX2" fmla="*/ 1315720 w 1315720"/>
                <a:gd name="connsiteY2" fmla="*/ 81280 h 149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5720" h="1498789">
                  <a:moveTo>
                    <a:pt x="0" y="0"/>
                  </a:moveTo>
                  <a:cubicBezTo>
                    <a:pt x="235796" y="742526"/>
                    <a:pt x="471593" y="1485053"/>
                    <a:pt x="690880" y="1498600"/>
                  </a:cubicBezTo>
                  <a:cubicBezTo>
                    <a:pt x="910167" y="1512147"/>
                    <a:pt x="1112943" y="796713"/>
                    <a:pt x="1315720" y="8128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11028681" y="4478020"/>
            <a:ext cx="650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X</a:t>
            </a:r>
            <a:endParaRPr lang="zh-CN" altLang="en-US" sz="1050" b="1" dirty="0"/>
          </a:p>
        </p:txBody>
      </p:sp>
      <p:sp>
        <p:nvSpPr>
          <p:cNvPr id="80" name="箭头: 右 79"/>
          <p:cNvSpPr/>
          <p:nvPr/>
        </p:nvSpPr>
        <p:spPr>
          <a:xfrm rot="5400000">
            <a:off x="9204407" y="3163895"/>
            <a:ext cx="1083864" cy="41318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9986428" y="3162468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映射回低维</a:t>
            </a:r>
            <a:endParaRPr lang="zh-CN" altLang="en-US" b="1" dirty="0"/>
          </a:p>
        </p:txBody>
      </p:sp>
      <p:sp>
        <p:nvSpPr>
          <p:cNvPr id="83" name="文本框 82"/>
          <p:cNvSpPr txBox="1"/>
          <p:nvPr/>
        </p:nvSpPr>
        <p:spPr>
          <a:xfrm>
            <a:off x="8435236" y="3631337"/>
            <a:ext cx="132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x^2-x=0</a:t>
            </a:r>
            <a:endParaRPr lang="zh-CN" altLang="en-US" sz="14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核技巧</a:t>
            </a:r>
            <a:r>
              <a:rPr lang="en-US" altLang="zh-CN" b="1" dirty="0">
                <a:latin typeface="+mn-ea"/>
                <a:ea typeface="+mn-ea"/>
              </a:rPr>
              <a:t>(kernel trick)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3" name="SVM with polynomial kernel visualizat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075680" cy="4556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880" y="267326"/>
            <a:ext cx="1840413" cy="1729114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7723010" y="1364938"/>
            <a:ext cx="957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FF0000"/>
                </a:solidFill>
              </a:rPr>
              <a:t>×</a:t>
            </a:r>
            <a:endParaRPr lang="zh-CN" altLang="en-US" sz="72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106" y="1131883"/>
            <a:ext cx="2340866" cy="19964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8091" y="4160887"/>
            <a:ext cx="2447689" cy="2196148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0380005" y="5985043"/>
            <a:ext cx="177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92D050"/>
                </a:solidFill>
              </a:rPr>
              <a:t>√</a:t>
            </a:r>
            <a:endParaRPr lang="zh-CN" altLang="en-US" sz="6000" b="1" dirty="0">
              <a:solidFill>
                <a:srgbClr val="92D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346" y="2777365"/>
            <a:ext cx="2328105" cy="1904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27890"/>
            <a:ext cx="10515600" cy="20022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b="1" dirty="0">
                <a:solidFill>
                  <a:schemeClr val="bg1"/>
                </a:solidFill>
                <a:latin typeface="+mn-ea"/>
              </a:rPr>
              <a:t>谢谢！</a:t>
            </a:r>
            <a:endParaRPr lang="zh-CN" altLang="en-US" sz="115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b="1" dirty="0">
                <a:latin typeface="+mn-ea"/>
                <a:ea typeface="+mn-ea"/>
              </a:rPr>
              <a:t>SVM</a:t>
            </a:r>
            <a:r>
              <a:rPr lang="zh-CN" altLang="en-US" sz="3200" b="1" dirty="0">
                <a:latin typeface="+mn-ea"/>
                <a:ea typeface="+mn-ea"/>
              </a:rPr>
              <a:t>就是能够最好地分离蓝色和绿色的一个分类器</a:t>
            </a:r>
            <a:endParaRPr lang="zh-CN" altLang="en-US" sz="32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直观介绍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84877" y="237057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71307" y="27777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539195" y="214645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09229" y="227639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84120" y="2679619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888415" y="333741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27069" y="284053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84877" y="3481524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298522" y="297600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553398" y="399478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78813" y="3577981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07083" y="315808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95031" y="328642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971309" y="3237873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75604" y="38956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72066" y="40397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631366" y="391488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175604" y="38916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874212" y="444546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149662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636092" y="37322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965527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371489" y="3738865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348905" y="3634063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553200" y="429186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091854" y="3794974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149662" y="443596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622502" y="263527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09416" y="498957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946064" y="402480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771868" y="411252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259816" y="4240871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36094" y="4192317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840389" y="48501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436851" y="49942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11790" y="487735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840389" y="48461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436851" y="499022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262843" y="484612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4493172" y="1511249"/>
            <a:ext cx="1692825" cy="44419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160818" y="2494953"/>
            <a:ext cx="428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无数条直线，无数种方法</a:t>
            </a:r>
            <a:endParaRPr lang="zh-CN" altLang="en-US" b="1" dirty="0"/>
          </a:p>
        </p:txBody>
      </p:sp>
      <p:sp>
        <p:nvSpPr>
          <p:cNvPr id="59" name="文本框 58"/>
          <p:cNvSpPr txBox="1"/>
          <p:nvPr/>
        </p:nvSpPr>
        <p:spPr>
          <a:xfrm>
            <a:off x="3279629" y="94540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6557014" y="944381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</a:t>
            </a:r>
            <a:r>
              <a:rPr lang="zh-CN" altLang="en-US" b="1" dirty="0"/>
              <a:t>用最佳方法</a:t>
            </a:r>
            <a:r>
              <a:rPr lang="zh-CN" altLang="en-US" sz="1800" b="1" dirty="0"/>
              <a:t>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4493172" y="1360065"/>
            <a:ext cx="1692825" cy="4739582"/>
            <a:chOff x="4493172" y="1360065"/>
            <a:chExt cx="1692825" cy="4739582"/>
          </a:xfrm>
        </p:grpSpPr>
        <p:sp>
          <p:nvSpPr>
            <p:cNvPr id="3" name="矩形 2"/>
            <p:cNvSpPr/>
            <p:nvPr/>
          </p:nvSpPr>
          <p:spPr>
            <a:xfrm rot="1238101">
              <a:off x="4630257" y="1360065"/>
              <a:ext cx="1404834" cy="4739582"/>
            </a:xfrm>
            <a:prstGeom prst="rect">
              <a:avLst/>
            </a:prstGeom>
            <a:solidFill>
              <a:srgbClr val="A7A7A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4493172" y="1501666"/>
              <a:ext cx="1692825" cy="444193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箭头连接符 47"/>
          <p:cNvCxnSpPr/>
          <p:nvPr/>
        </p:nvCxnSpPr>
        <p:spPr>
          <a:xfrm>
            <a:off x="5022574" y="2679619"/>
            <a:ext cx="1258507" cy="495928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578000" y="5473505"/>
            <a:ext cx="5344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假设从两边的数据到分割线的最小距离之和是一条</a:t>
            </a:r>
            <a:endParaRPr lang="en-US" altLang="zh-CN" b="1" dirty="0"/>
          </a:p>
          <a:p>
            <a:r>
              <a:rPr lang="zh-CN" altLang="en-US" b="1" dirty="0"/>
              <a:t>路的宽度，那么当路的宽度最大时，能够最好的分开两组数据，因为这样当新增数据时最不容易越过分界线</a:t>
            </a:r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</p:txBody>
      </p:sp>
      <p:sp>
        <p:nvSpPr>
          <p:cNvPr id="57" name="椭圆 56"/>
          <p:cNvSpPr/>
          <p:nvPr/>
        </p:nvSpPr>
        <p:spPr>
          <a:xfrm>
            <a:off x="4759518" y="209517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直观介绍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84877" y="237057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71307" y="27777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539195" y="214645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09229" y="227639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84120" y="2679619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888415" y="333741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27069" y="284053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84877" y="3481524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298522" y="297600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553398" y="399478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78813" y="3577981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07083" y="315808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95031" y="328642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971309" y="3237873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75604" y="38956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72066" y="40397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631366" y="391488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175604" y="38916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874212" y="444546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149662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636092" y="37322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965527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371489" y="3738865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348905" y="3634063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553200" y="429186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091854" y="3794974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149662" y="443596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622502" y="263527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09416" y="498957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946064" y="402480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771868" y="411252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259816" y="4240871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36094" y="4192317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840389" y="48501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436851" y="49942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11790" y="487735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840389" y="48461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436851" y="499022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262843" y="484612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8160818" y="2494953"/>
            <a:ext cx="428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无数条直线，无数种方法</a:t>
            </a:r>
            <a:endParaRPr lang="zh-CN" altLang="en-US" b="1" dirty="0"/>
          </a:p>
        </p:txBody>
      </p:sp>
      <p:sp>
        <p:nvSpPr>
          <p:cNvPr id="59" name="文本框 58"/>
          <p:cNvSpPr txBox="1"/>
          <p:nvPr/>
        </p:nvSpPr>
        <p:spPr>
          <a:xfrm>
            <a:off x="3279629" y="94540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6557014" y="944381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</a:t>
            </a:r>
            <a:r>
              <a:rPr lang="zh-CN" altLang="en-US" b="1" dirty="0"/>
              <a:t>用最佳方法</a:t>
            </a:r>
            <a:r>
              <a:rPr lang="zh-CN" altLang="en-US" sz="1800" b="1" dirty="0"/>
              <a:t>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 rot="1187456">
            <a:off x="4527411" y="1416397"/>
            <a:ext cx="1692825" cy="4739582"/>
            <a:chOff x="4493172" y="1360065"/>
            <a:chExt cx="1692825" cy="4739582"/>
          </a:xfrm>
        </p:grpSpPr>
        <p:sp>
          <p:nvSpPr>
            <p:cNvPr id="3" name="矩形 2"/>
            <p:cNvSpPr/>
            <p:nvPr/>
          </p:nvSpPr>
          <p:spPr>
            <a:xfrm rot="1238101">
              <a:off x="5054655" y="1360065"/>
              <a:ext cx="556038" cy="4739582"/>
            </a:xfrm>
            <a:prstGeom prst="rect">
              <a:avLst/>
            </a:prstGeom>
            <a:solidFill>
              <a:srgbClr val="A7A7A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4493172" y="1501666"/>
              <a:ext cx="1692825" cy="444193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箭头连接符 47"/>
          <p:cNvCxnSpPr/>
          <p:nvPr/>
        </p:nvCxnSpPr>
        <p:spPr>
          <a:xfrm>
            <a:off x="5692013" y="2982014"/>
            <a:ext cx="421559" cy="370215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4759518" y="209517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6578000" y="5473505"/>
            <a:ext cx="5344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假设从两边的数据到分割线的最小距离之和是一条</a:t>
            </a:r>
            <a:endParaRPr lang="en-US" altLang="zh-CN" b="1" dirty="0"/>
          </a:p>
          <a:p>
            <a:r>
              <a:rPr lang="zh-CN" altLang="en-US" b="1" dirty="0"/>
              <a:t>路的宽度，那么当路的宽度最大时，能够最好的分开两组数据，因为这样当新增数据时最不容易越过分界线</a:t>
            </a:r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直观介绍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84877" y="237057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71307" y="27777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539195" y="214645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09229" y="227639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84120" y="2679619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888415" y="333741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27069" y="284053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84877" y="3481524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298522" y="297600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553398" y="399478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78813" y="3577981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07083" y="315808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95031" y="328642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971309" y="3237873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75604" y="38956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72066" y="40397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631366" y="391488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175604" y="38916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874212" y="444546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149662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636092" y="37322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965527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371489" y="3738865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348905" y="3634063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553200" y="429186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091854" y="3794974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149662" y="443596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622502" y="263527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09416" y="498957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946064" y="402480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771868" y="411252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259816" y="4240871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36094" y="4192317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840389" y="48501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436851" y="49942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11790" y="487735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840389" y="48461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436851" y="499022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262843" y="484612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4493172" y="1511249"/>
            <a:ext cx="1692825" cy="44419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160818" y="2494953"/>
            <a:ext cx="428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无数条直线，无数种方法</a:t>
            </a:r>
            <a:endParaRPr lang="zh-CN" altLang="en-US" b="1" dirty="0"/>
          </a:p>
        </p:txBody>
      </p:sp>
      <p:sp>
        <p:nvSpPr>
          <p:cNvPr id="59" name="文本框 58"/>
          <p:cNvSpPr txBox="1"/>
          <p:nvPr/>
        </p:nvSpPr>
        <p:spPr>
          <a:xfrm>
            <a:off x="3279629" y="94540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6557014" y="944381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</a:t>
            </a:r>
            <a:r>
              <a:rPr lang="zh-CN" altLang="en-US" b="1" dirty="0"/>
              <a:t>用最佳方法</a:t>
            </a:r>
            <a:r>
              <a:rPr lang="zh-CN" altLang="en-US" sz="1800" b="1" dirty="0"/>
              <a:t>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4493172" y="1360065"/>
            <a:ext cx="1692825" cy="4739582"/>
            <a:chOff x="4493172" y="1360065"/>
            <a:chExt cx="1692825" cy="4739582"/>
          </a:xfrm>
        </p:grpSpPr>
        <p:sp>
          <p:nvSpPr>
            <p:cNvPr id="3" name="矩形 2"/>
            <p:cNvSpPr/>
            <p:nvPr/>
          </p:nvSpPr>
          <p:spPr>
            <a:xfrm rot="1238101">
              <a:off x="4630257" y="1360065"/>
              <a:ext cx="1404834" cy="4739582"/>
            </a:xfrm>
            <a:prstGeom prst="rect">
              <a:avLst/>
            </a:prstGeom>
            <a:solidFill>
              <a:srgbClr val="A7A7A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4493172" y="1501666"/>
              <a:ext cx="1692825" cy="444193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箭头连接符 47"/>
          <p:cNvCxnSpPr/>
          <p:nvPr/>
        </p:nvCxnSpPr>
        <p:spPr>
          <a:xfrm>
            <a:off x="5022574" y="2679619"/>
            <a:ext cx="1258507" cy="495928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492511" y="3061500"/>
            <a:ext cx="2076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Arial Black" panose="020B0A04020102020204" pitchFamily="34" charset="0"/>
              </a:rPr>
              <a:t>BEST!</a:t>
            </a:r>
            <a:endParaRPr lang="zh-CN" altLang="en-US" sz="4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45427" y="1587898"/>
            <a:ext cx="223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这是能够分开两组数据的最宽的路</a:t>
            </a:r>
            <a:endParaRPr lang="zh-CN" altLang="en-US" b="1" dirty="0"/>
          </a:p>
        </p:txBody>
      </p:sp>
      <p:cxnSp>
        <p:nvCxnSpPr>
          <p:cNvPr id="52" name="连接符: 曲线 51"/>
          <p:cNvCxnSpPr/>
          <p:nvPr/>
        </p:nvCxnSpPr>
        <p:spPr>
          <a:xfrm rot="10800000" flipV="1">
            <a:off x="5928037" y="2247956"/>
            <a:ext cx="1638955" cy="500334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4759518" y="209517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578000" y="5473505"/>
            <a:ext cx="5344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假设从两边的数据到分割线的最小距离之和是一条</a:t>
            </a:r>
            <a:endParaRPr lang="en-US" altLang="zh-CN" b="1" dirty="0"/>
          </a:p>
          <a:p>
            <a:r>
              <a:rPr lang="zh-CN" altLang="en-US" b="1" dirty="0"/>
              <a:t>路的宽度，那么当路的宽度最大时，能够最好的分开两组数据，因为这样当新增数据时最不容易越过分界线</a:t>
            </a:r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直观介绍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84877" y="237057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71307" y="27777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539195" y="214645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09229" y="227639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84120" y="2679619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888415" y="333741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27069" y="284053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84877" y="3481524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298522" y="297600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553398" y="3994780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78813" y="3577981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07083" y="315808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95031" y="328642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971309" y="3237873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75604" y="389567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72066" y="40397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631366" y="3914887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175604" y="3891678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874212" y="4445466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149662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636092" y="37322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965527" y="332502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371489" y="3738865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348905" y="3634063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553200" y="429186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091854" y="3794974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149662" y="443596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622502" y="263527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09416" y="498957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946064" y="402480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771868" y="4112529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259816" y="4240871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36094" y="4192317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840389" y="4850116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436851" y="49942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11790" y="4877350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840389" y="4846122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436851" y="4990228"/>
            <a:ext cx="335017" cy="3350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262843" y="4846122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4493172" y="1511249"/>
            <a:ext cx="1692825" cy="44419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160818" y="2494953"/>
            <a:ext cx="428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无数条直线，无数种方法</a:t>
            </a:r>
            <a:endParaRPr lang="zh-CN" altLang="en-US" b="1" dirty="0"/>
          </a:p>
        </p:txBody>
      </p:sp>
      <p:sp>
        <p:nvSpPr>
          <p:cNvPr id="59" name="文本框 58"/>
          <p:cNvSpPr txBox="1"/>
          <p:nvPr/>
        </p:nvSpPr>
        <p:spPr>
          <a:xfrm>
            <a:off x="3279629" y="94540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6557014" y="944381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/>
              <a:t>- </a:t>
            </a:r>
            <a:r>
              <a:rPr lang="zh-CN" altLang="en-US" sz="1800" b="1" dirty="0"/>
              <a:t>如何对这两组数据</a:t>
            </a:r>
            <a:r>
              <a:rPr lang="zh-CN" altLang="en-US" b="1" dirty="0"/>
              <a:t>用最佳方法</a:t>
            </a:r>
            <a:r>
              <a:rPr lang="zh-CN" altLang="en-US" sz="1800" b="1" dirty="0"/>
              <a:t>进行分类</a:t>
            </a:r>
            <a:r>
              <a:rPr lang="en-US" altLang="zh-CN" sz="1800" b="1" dirty="0"/>
              <a:t>?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4493172" y="1360065"/>
            <a:ext cx="1692825" cy="4739582"/>
            <a:chOff x="4493172" y="1360065"/>
            <a:chExt cx="1692825" cy="4739582"/>
          </a:xfrm>
        </p:grpSpPr>
        <p:sp>
          <p:nvSpPr>
            <p:cNvPr id="3" name="矩形 2"/>
            <p:cNvSpPr/>
            <p:nvPr/>
          </p:nvSpPr>
          <p:spPr>
            <a:xfrm rot="1238101">
              <a:off x="4630257" y="1360065"/>
              <a:ext cx="1404834" cy="4739582"/>
            </a:xfrm>
            <a:prstGeom prst="rect">
              <a:avLst/>
            </a:prstGeom>
            <a:solidFill>
              <a:srgbClr val="A7A7A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4493172" y="1501666"/>
              <a:ext cx="1692825" cy="444193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箭头连接符 47"/>
          <p:cNvCxnSpPr/>
          <p:nvPr/>
        </p:nvCxnSpPr>
        <p:spPr>
          <a:xfrm>
            <a:off x="5022574" y="2679619"/>
            <a:ext cx="1258507" cy="495928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045427" y="1587898"/>
            <a:ext cx="223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边界</a:t>
            </a:r>
            <a:r>
              <a:rPr lang="en-US" altLang="zh-CN" b="1" dirty="0">
                <a:solidFill>
                  <a:srgbClr val="FF0000"/>
                </a:solidFill>
              </a:rPr>
              <a:t>(margin)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1" name="连接符: 曲线 50"/>
          <p:cNvCxnSpPr>
            <a:stCxn id="47" idx="1"/>
          </p:cNvCxnSpPr>
          <p:nvPr/>
        </p:nvCxnSpPr>
        <p:spPr>
          <a:xfrm rot="10800000" flipV="1">
            <a:off x="5807511" y="1772564"/>
            <a:ext cx="1237916" cy="1189762"/>
          </a:xfrm>
          <a:prstGeom prst="curvedConnector3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4759518" y="2095175"/>
            <a:ext cx="335017" cy="335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072078" y="5514862"/>
            <a:ext cx="122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支持向量</a:t>
            </a:r>
            <a:r>
              <a:rPr lang="en-US" altLang="zh-CN" b="1" dirty="0">
                <a:solidFill>
                  <a:srgbClr val="FF0000"/>
                </a:solidFill>
              </a:rPr>
              <a:t>(support vectors)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7" name="直接箭头连接符 56"/>
          <p:cNvCxnSpPr>
            <a:stCxn id="53" idx="3"/>
            <a:endCxn id="64" idx="3"/>
          </p:cNvCxnSpPr>
          <p:nvPr/>
        </p:nvCxnSpPr>
        <p:spPr>
          <a:xfrm flipV="1">
            <a:off x="2296162" y="2381130"/>
            <a:ext cx="2512418" cy="359539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3" idx="3"/>
            <a:endCxn id="22" idx="3"/>
          </p:cNvCxnSpPr>
          <p:nvPr/>
        </p:nvCxnSpPr>
        <p:spPr>
          <a:xfrm flipV="1">
            <a:off x="2296162" y="4731421"/>
            <a:ext cx="1627112" cy="12451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3" idx="3"/>
            <a:endCxn id="33" idx="2"/>
          </p:cNvCxnSpPr>
          <p:nvPr/>
        </p:nvCxnSpPr>
        <p:spPr>
          <a:xfrm flipV="1">
            <a:off x="2296162" y="4192317"/>
            <a:ext cx="3649902" cy="17842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5022573" y="2681103"/>
            <a:ext cx="1258507" cy="49592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2435294" y="1419611"/>
            <a:ext cx="224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超平面</a:t>
            </a:r>
            <a:r>
              <a:rPr lang="en-US" altLang="zh-CN" b="1" dirty="0">
                <a:solidFill>
                  <a:srgbClr val="FF0000"/>
                </a:solidFill>
              </a:rPr>
              <a:t>(hyper plane)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7" name="连接符: 曲线 76"/>
          <p:cNvCxnSpPr>
            <a:stCxn id="76" idx="3"/>
          </p:cNvCxnSpPr>
          <p:nvPr/>
        </p:nvCxnSpPr>
        <p:spPr>
          <a:xfrm>
            <a:off x="4684509" y="1604277"/>
            <a:ext cx="1314339" cy="319603"/>
          </a:xfrm>
          <a:prstGeom prst="curvedConnector3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4491145" y="1511357"/>
            <a:ext cx="1692825" cy="4441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6578000" y="5473505"/>
            <a:ext cx="5344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假设从两边的数据到分割线的最小距离之和是一条</a:t>
            </a:r>
            <a:endParaRPr lang="en-US" altLang="zh-CN" b="1" dirty="0"/>
          </a:p>
          <a:p>
            <a:r>
              <a:rPr lang="zh-CN" altLang="en-US" b="1" dirty="0"/>
              <a:t>路的宽度，那么当路的宽度最大时，能够最好的分开两组数据，因为这样当新增数据时最不容易越过分界线</a:t>
            </a:r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/>
      <p:bldP spid="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196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+mn-ea"/>
                <a:ea typeface="+mn-ea"/>
              </a:rPr>
              <a:t>总结</a:t>
            </a:r>
            <a:endParaRPr lang="zh-CN" altLang="en-US" sz="4000" b="1" dirty="0">
              <a:latin typeface="+mn-ea"/>
              <a:ea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25828" y="4272280"/>
            <a:ext cx="4109890" cy="2332102"/>
            <a:chOff x="1278813" y="1501666"/>
            <a:chExt cx="7828072" cy="4441934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4493173" y="1501666"/>
              <a:ext cx="1692825" cy="444193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2484877" y="2370576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971307" y="277777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539195" y="214645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209229" y="227639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684120" y="2679619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88415" y="3337418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7069" y="2840530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484877" y="3481524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298522" y="297600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553398" y="3994780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78813" y="3577981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107083" y="3158085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595031" y="3286427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971309" y="3237873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175604" y="389567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772066" y="4039778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631366" y="3914887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175604" y="3891678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874212" y="4445466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262843" y="4846122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4759518" y="2095175"/>
              <a:ext cx="335017" cy="33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7149662" y="3325020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7636092" y="3732216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7965527" y="3325020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371489" y="3738865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348905" y="3634063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553200" y="4291862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7091854" y="3794974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7149662" y="4435968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622502" y="2635279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709416" y="4989572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946064" y="4024808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771868" y="4112529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8259816" y="4240871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7636094" y="4192317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840389" y="4850116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8436851" y="4994222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311790" y="4877350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840389" y="4846122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436851" y="4990228"/>
              <a:ext cx="335017" cy="33501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0005"/>
            <a:ext cx="10515600" cy="4351338"/>
          </a:xfrm>
        </p:spPr>
        <p:txBody>
          <a:bodyPr>
            <a:norm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zh-CN" altLang="en-US" sz="2400" b="1" dirty="0"/>
              <a:t>如果我们要求通过最佳的方式分离两组数据，那么此超平面</a:t>
            </a:r>
            <a:r>
              <a:rPr lang="en-US" altLang="zh-CN" sz="2400" b="1" dirty="0"/>
              <a:t>(hyper plane)</a:t>
            </a:r>
            <a:r>
              <a:rPr lang="zh-CN" altLang="en-US" sz="2400" b="1" dirty="0"/>
              <a:t>是最佳方式，因为它尽可能地远离了这些支持向量</a:t>
            </a:r>
            <a:r>
              <a:rPr lang="en-US" altLang="zh-CN" sz="2400" b="1" dirty="0"/>
              <a:t>(support vector)</a:t>
            </a:r>
            <a:r>
              <a:rPr lang="zh-CN" altLang="en-US" sz="2400" b="1" dirty="0"/>
              <a:t>，换句话说，我们已经最大化了边界。支持向量机的思想就是最大化边界</a:t>
            </a:r>
            <a:r>
              <a:rPr lang="en-US" altLang="zh-CN" sz="2400" b="1" dirty="0"/>
              <a:t>(margin)</a:t>
            </a:r>
            <a:r>
              <a:rPr lang="zh-CN" altLang="en-US" sz="2400" b="1" dirty="0"/>
              <a:t>。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2706</Words>
  <Application>WPS 演示</Application>
  <PresentationFormat>宽屏</PresentationFormat>
  <Paragraphs>361</Paragraphs>
  <Slides>39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Arial</vt:lpstr>
      <vt:lpstr>宋体</vt:lpstr>
      <vt:lpstr>Wingdings</vt:lpstr>
      <vt:lpstr>Arial Black</vt:lpstr>
      <vt:lpstr>等线</vt:lpstr>
      <vt:lpstr>微软雅黑</vt:lpstr>
      <vt:lpstr>Arial Unicode MS</vt:lpstr>
      <vt:lpstr>等线 Light</vt:lpstr>
      <vt:lpstr>Calibri</vt:lpstr>
      <vt:lpstr>Menlo</vt:lpstr>
      <vt:lpstr>-apple-system</vt:lpstr>
      <vt:lpstr>Lucida Console</vt:lpstr>
      <vt:lpstr>Courier New</vt:lpstr>
      <vt:lpstr>Office 主题​​</vt:lpstr>
      <vt:lpstr>SVM</vt:lpstr>
      <vt:lpstr>PowerPoint 演示文稿</vt:lpstr>
      <vt:lpstr>直观介绍</vt:lpstr>
      <vt:lpstr>SVM就是能够最好地分离蓝色和绿色的一个分类器</vt:lpstr>
      <vt:lpstr>直观介绍</vt:lpstr>
      <vt:lpstr>直观介绍</vt:lpstr>
      <vt:lpstr>直观介绍</vt:lpstr>
      <vt:lpstr>直观介绍</vt:lpstr>
      <vt:lpstr>总结</vt:lpstr>
      <vt:lpstr>如何最大化边界？</vt:lpstr>
      <vt:lpstr>拉格朗日乘数法</vt:lpstr>
      <vt:lpstr>解题</vt:lpstr>
      <vt:lpstr>现实生活中的问题</vt:lpstr>
      <vt:lpstr>蛋糕分类器</vt:lpstr>
      <vt:lpstr>蛋糕分类器</vt:lpstr>
      <vt:lpstr>按照用料来分类</vt:lpstr>
      <vt:lpstr>1.找到数据</vt:lpstr>
      <vt:lpstr>1.找到数据</vt:lpstr>
      <vt:lpstr>1.找到数据√</vt:lpstr>
      <vt:lpstr>蛋糕分类器</vt:lpstr>
      <vt:lpstr>2.把数据应用到合适的科学模型</vt:lpstr>
      <vt:lpstr>2.把数据应用到合适的科学模型</vt:lpstr>
      <vt:lpstr>蛋糕分类器</vt:lpstr>
      <vt:lpstr>3.测试并查看结果</vt:lpstr>
      <vt:lpstr>3.测试并查看结果</vt:lpstr>
      <vt:lpstr>更高的维度</vt:lpstr>
      <vt:lpstr>更高的维度</vt:lpstr>
      <vt:lpstr>虚假的训练集			真正的训练集</vt:lpstr>
      <vt:lpstr>参数C</vt:lpstr>
      <vt:lpstr>gamma</vt:lpstr>
      <vt:lpstr>PowerPoint 演示文稿</vt:lpstr>
      <vt:lpstr>PowerPoint 演示文稿</vt:lpstr>
      <vt:lpstr>三（多）分类(multiple classes)</vt:lpstr>
      <vt:lpstr>三（多）分类(multiple classes)</vt:lpstr>
      <vt:lpstr>三（多）分类(multiple classes)</vt:lpstr>
      <vt:lpstr>OVO与OVR区别</vt:lpstr>
      <vt:lpstr>核技巧(kernel trick)</vt:lpstr>
      <vt:lpstr>核技巧(kernel trick)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</dc:title>
  <dc:creator>Hoo Kevin</dc:creator>
  <cp:lastModifiedBy>Administrator</cp:lastModifiedBy>
  <cp:revision>72</cp:revision>
  <dcterms:created xsi:type="dcterms:W3CDTF">2020-12-01T04:11:00Z</dcterms:created>
  <dcterms:modified xsi:type="dcterms:W3CDTF">2020-12-02T08:03:35Z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